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Raleway Thin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8" roundtripDataSignature="AMtx7mjzpmpV4lSV+D1t1SoAyuOXM3bG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A0F1399-C405-4A3F-84A0-8E5A6B835412}">
  <a:tblStyle styleId="{4A0F1399-C405-4A3F-84A0-8E5A6B83541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6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5.xml"/><Relationship Id="rId32" Type="http://schemas.openxmlformats.org/officeDocument/2006/relationships/font" Target="fonts/Raleway-italic.fntdata"/><Relationship Id="rId13" Type="http://schemas.openxmlformats.org/officeDocument/2006/relationships/slide" Target="slides/slide8.xml"/><Relationship Id="rId35" Type="http://schemas.openxmlformats.org/officeDocument/2006/relationships/font" Target="fonts/RalewayThin-bold.fntdata"/><Relationship Id="rId12" Type="http://schemas.openxmlformats.org/officeDocument/2006/relationships/slide" Target="slides/slide7.xml"/><Relationship Id="rId34" Type="http://schemas.openxmlformats.org/officeDocument/2006/relationships/font" Target="fonts/RalewayThin-regular.fntdata"/><Relationship Id="rId15" Type="http://schemas.openxmlformats.org/officeDocument/2006/relationships/slide" Target="slides/slide10.xml"/><Relationship Id="rId37" Type="http://schemas.openxmlformats.org/officeDocument/2006/relationships/font" Target="fonts/RalewayThin-boldItalic.fntdata"/><Relationship Id="rId14" Type="http://schemas.openxmlformats.org/officeDocument/2006/relationships/slide" Target="slides/slide9.xml"/><Relationship Id="rId36" Type="http://schemas.openxmlformats.org/officeDocument/2006/relationships/font" Target="fonts/RalewayThin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" name="Google Shape;3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" name="Google Shape;4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" name="Google Shape;4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6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7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" name="Google Shape;16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" name="Google Shape;17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" name="Google Shape;1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8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1" name="Google Shape;2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título">
  <p:cSld name="MAIN_POI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0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" name="Google Shape;2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" name="Google Shape;2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Simples">
  <p:cSld name="MAIN_POINT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2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2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getbootstrap.com/getting-started/#download" TargetMode="External"/><Relationship Id="rId4" Type="http://schemas.openxmlformats.org/officeDocument/2006/relationships/hyperlink" Target="http://getbootstrap.com/customize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bootstrapcdn.com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foundation.zurb.com" TargetMode="External"/><Relationship Id="rId4" Type="http://schemas.openxmlformats.org/officeDocument/2006/relationships/hyperlink" Target="http://www.basscss.com/" TargetMode="External"/><Relationship Id="rId5" Type="http://schemas.openxmlformats.org/officeDocument/2006/relationships/hyperlink" Target="http://tachyons.io" TargetMode="External"/><Relationship Id="rId6" Type="http://schemas.openxmlformats.org/officeDocument/2006/relationships/hyperlink" Target="http://semantic-ui.com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w3schools.com/booTsTrap/bootstrap_navbar.asp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/>
              <a:t>Bootstrap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0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Grade aninhadas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" name="Google Shape;95;p10"/>
          <p:cNvSpPr txBox="1"/>
          <p:nvPr/>
        </p:nvSpPr>
        <p:spPr>
          <a:xfrm>
            <a:off x="412150" y="1139175"/>
            <a:ext cx="7984800" cy="31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class="row"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class="col-lg-8 col-md-6 col-xs-12"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class="row"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	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class="col-lg-6"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&gt;...&lt;/div&gt;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	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class="col-lg-6"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&gt;...&lt;/div&gt;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Instalação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1" name="Google Shape;101;p11"/>
          <p:cNvSpPr txBox="1"/>
          <p:nvPr/>
        </p:nvSpPr>
        <p:spPr>
          <a:xfrm>
            <a:off x="412150" y="1139175"/>
            <a:ext cx="7984800" cy="31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Download: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3"/>
              </a:rPr>
              <a:t>http://getbootstrap.com/getting-started/#download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Permite a personalização: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4"/>
              </a:rPr>
              <a:t>http://getbootstrap.com/customize/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02" name="Google Shape;102;p11"/>
          <p:cNvSpPr txBox="1"/>
          <p:nvPr/>
        </p:nvSpPr>
        <p:spPr>
          <a:xfrm>
            <a:off x="412150" y="755725"/>
            <a:ext cx="64971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Opção 1 - Baixar código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2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Instalação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8" name="Google Shape;108;p12"/>
          <p:cNvSpPr txBox="1"/>
          <p:nvPr/>
        </p:nvSpPr>
        <p:spPr>
          <a:xfrm>
            <a:off x="412150" y="1139175"/>
            <a:ext cx="7984800" cy="31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Usando CDN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3"/>
              </a:rPr>
              <a:t>http://bootstrapcdn.com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&lt;link rel="stylesheet" </a:t>
            </a:r>
            <a:r>
              <a:rPr b="1" lang="pt-BR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h</a:t>
            </a:r>
            <a:r>
              <a:rPr b="1" lang="pt-BR" sz="12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ref="https://stackpath.bootstrapcdn.com/bootstrap/4.5.0/css/bootstrap.min.css" integrity="sha384-9aIt2nRpC12Uk9gS9baDl411NQApFmC26EwAOH8WgZl5MYYxFfc+NcPb1dKGj7Sk" crossorigin="anonymous"&gt;</a:t>
            </a:r>
            <a:endParaRPr b="1" sz="120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09" name="Google Shape;109;p12"/>
          <p:cNvSpPr txBox="1"/>
          <p:nvPr/>
        </p:nvSpPr>
        <p:spPr>
          <a:xfrm>
            <a:off x="412150" y="755725"/>
            <a:ext cx="64971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Opção 2 - Importar código com CDN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3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Instalação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5" name="Google Shape;115;p13"/>
          <p:cNvSpPr txBox="1"/>
          <p:nvPr/>
        </p:nvSpPr>
        <p:spPr>
          <a:xfrm>
            <a:off x="412150" y="755725"/>
            <a:ext cx="64971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Opção 3 - SASS/LESS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116" name="Google Shape;11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1350" y="1528450"/>
            <a:ext cx="2781300" cy="306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4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OUTROS FRAMEWORKS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2" name="Google Shape;122;p14"/>
          <p:cNvSpPr txBox="1"/>
          <p:nvPr/>
        </p:nvSpPr>
        <p:spPr>
          <a:xfrm>
            <a:off x="412150" y="958775"/>
            <a:ext cx="7984800" cy="3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Zurb Foundation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3"/>
              </a:rPr>
              <a:t>http://foundation.zurb.com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BassCss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4"/>
              </a:rPr>
              <a:t>http://www.basscss.com/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Tachyons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5"/>
              </a:rPr>
              <a:t>http://tachyons.io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Semantic UI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6"/>
              </a:rPr>
              <a:t>http://semantic-ui.com/</a:t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5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/>
              <a:t>Revisão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Anteriormente</a:t>
            </a:r>
            <a:endParaRPr/>
          </a:p>
        </p:txBody>
      </p:sp>
      <p:sp>
        <p:nvSpPr>
          <p:cNvPr id="133" name="Google Shape;133;p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pt-BR"/>
              <a:t>Grid Bootstrap</a:t>
            </a:r>
            <a:endParaRPr/>
          </a:p>
        </p:txBody>
      </p:sp>
      <p:pic>
        <p:nvPicPr>
          <p:cNvPr id="134" name="Google Shape;13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27825" y="742950"/>
            <a:ext cx="365760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/>
          <p:nvPr>
            <p:ph idx="1" type="body"/>
          </p:nvPr>
        </p:nvSpPr>
        <p:spPr>
          <a:xfrm>
            <a:off x="580625" y="4178600"/>
            <a:ext cx="64239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lang="pt-BR" sz="1400">
                <a:latin typeface="Raleway Thin"/>
                <a:ea typeface="Raleway Thin"/>
                <a:cs typeface="Raleway Thin"/>
                <a:sym typeface="Raleway Thin"/>
              </a:rPr>
              <a:t>navbar: </a:t>
            </a:r>
            <a:r>
              <a:rPr b="0" lang="pt-BR" sz="1400" u="sng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3"/>
              </a:rPr>
              <a:t>https://www.w3schools.com/booTsTrap/bootstrap_navbar.asp</a:t>
            </a:r>
            <a:endParaRPr b="0" sz="14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4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40" name="Google Shape;140;p17"/>
          <p:cNvSpPr txBox="1"/>
          <p:nvPr>
            <p:ph idx="4294967295" type="title"/>
          </p:nvPr>
        </p:nvSpPr>
        <p:spPr>
          <a:xfrm>
            <a:off x="265500" y="184900"/>
            <a:ext cx="67911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Bootstrap - Responsivo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1" name="Google Shape;141;p17"/>
          <p:cNvSpPr txBox="1"/>
          <p:nvPr>
            <p:ph idx="4294967295" type="subTitle"/>
          </p:nvPr>
        </p:nvSpPr>
        <p:spPr>
          <a:xfrm>
            <a:off x="265500" y="1135950"/>
            <a:ext cx="8135100" cy="19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O layout se ajusta de acordo com o tamanho do dispositivo.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Breakpoints (lg, md, sm, xs)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img-responsive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navbar collapse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/>
          <p:nvPr>
            <p:ph idx="4294967295" type="title"/>
          </p:nvPr>
        </p:nvSpPr>
        <p:spPr>
          <a:xfrm>
            <a:off x="265500" y="184900"/>
            <a:ext cx="67911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Bootstrap - Componentes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18"/>
          <p:cNvSpPr txBox="1"/>
          <p:nvPr>
            <p:ph idx="4294967295" type="subTitle"/>
          </p:nvPr>
        </p:nvSpPr>
        <p:spPr>
          <a:xfrm>
            <a:off x="265500" y="1135950"/>
            <a:ext cx="8135100" cy="19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aleway Thin"/>
              <a:buChar char="●"/>
            </a:pPr>
            <a:r>
              <a:rPr b="0" i="0" lang="pt-BR" sz="22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Formulário</a:t>
            </a:r>
            <a:endParaRPr b="0" i="0" sz="22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683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aleway Thin"/>
              <a:buChar char="●"/>
            </a:pPr>
            <a:r>
              <a:rPr b="0" i="0" lang="pt-BR" sz="22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Modal</a:t>
            </a:r>
            <a:endParaRPr b="0" i="0" sz="22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683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aleway Thin"/>
              <a:buChar char="●"/>
            </a:pPr>
            <a:r>
              <a:rPr b="0" i="0" lang="pt-BR" sz="22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Carousel/Slide</a:t>
            </a:r>
            <a:endParaRPr b="0" i="0" sz="22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idx="4294967295" type="title"/>
          </p:nvPr>
        </p:nvSpPr>
        <p:spPr>
          <a:xfrm>
            <a:off x="481709" y="184900"/>
            <a:ext cx="67911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Módulo 1 - HTML &amp; CSS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19"/>
          <p:cNvSpPr txBox="1"/>
          <p:nvPr>
            <p:ph idx="4294967295" type="subTitle"/>
          </p:nvPr>
        </p:nvSpPr>
        <p:spPr>
          <a:xfrm>
            <a:off x="481700" y="908375"/>
            <a:ext cx="4969200" cy="34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Introdução ao HTML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Conceito de TAG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Conceito de Elemento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Estrutura básica de um documento HTML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Conceito de atributo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Introdução a CSS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Como vincular CSS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Seletores (TAGS)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"/>
          <p:cNvSpPr txBox="1"/>
          <p:nvPr>
            <p:ph type="title"/>
          </p:nvPr>
        </p:nvSpPr>
        <p:spPr>
          <a:xfrm>
            <a:off x="265500" y="1268912"/>
            <a:ext cx="4045200" cy="128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Na última aula</a:t>
            </a:r>
            <a:endParaRPr/>
          </a:p>
        </p:txBody>
      </p:sp>
      <p:sp>
        <p:nvSpPr>
          <p:cNvPr id="43" name="Google Shape;43;p2"/>
          <p:cNvSpPr txBox="1"/>
          <p:nvPr>
            <p:ph idx="1" type="subTitle"/>
          </p:nvPr>
        </p:nvSpPr>
        <p:spPr>
          <a:xfrm>
            <a:off x="265500" y="2639488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pt-BR"/>
              <a:t>pseudo-elementos, tabelas e barras de navegação</a:t>
            </a:r>
            <a:endParaRPr/>
          </a:p>
        </p:txBody>
      </p:sp>
      <p:pic>
        <p:nvPicPr>
          <p:cNvPr id="44" name="Google Shape;4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1725" y="1132937"/>
            <a:ext cx="3836825" cy="287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idx="4294967295" type="title"/>
          </p:nvPr>
        </p:nvSpPr>
        <p:spPr>
          <a:xfrm>
            <a:off x="481709" y="184900"/>
            <a:ext cx="67911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Módulo 1 - HTML &amp; CSS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9" name="Google Shape;159;p20"/>
          <p:cNvSpPr txBox="1"/>
          <p:nvPr>
            <p:ph idx="4294967295" type="subTitle"/>
          </p:nvPr>
        </p:nvSpPr>
        <p:spPr>
          <a:xfrm>
            <a:off x="481700" y="919725"/>
            <a:ext cx="4969200" cy="3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URLs relativas e absolutas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Links e seus tipos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Imagens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Inserindo multimídias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Backgrounds do CSS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Seletores (ID e Class)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Formatando textos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Formulários HTML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Pseudo Seletores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idx="4294967295" type="title"/>
          </p:nvPr>
        </p:nvSpPr>
        <p:spPr>
          <a:xfrm>
            <a:off x="481709" y="184900"/>
            <a:ext cx="67911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Módulo 1 - HTML &amp; CSS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5" name="Google Shape;165;p21"/>
          <p:cNvSpPr txBox="1"/>
          <p:nvPr>
            <p:ph idx="4294967295" type="subTitle"/>
          </p:nvPr>
        </p:nvSpPr>
        <p:spPr>
          <a:xfrm>
            <a:off x="481700" y="919725"/>
            <a:ext cx="4969200" cy="3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Containers DIV e SPAN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Containers semânticos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Modelos de caixa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Overflow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Tipos de Posicionamento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Propriedades: top, right, bottom, left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Ordem de camadas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idx="4294967295" type="title"/>
          </p:nvPr>
        </p:nvSpPr>
        <p:spPr>
          <a:xfrm>
            <a:off x="481709" y="184900"/>
            <a:ext cx="67911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Módulo 1 - HTML &amp; CSS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1" name="Google Shape;171;p22"/>
          <p:cNvSpPr txBox="1"/>
          <p:nvPr>
            <p:ph idx="4294967295" type="subTitle"/>
          </p:nvPr>
        </p:nvSpPr>
        <p:spPr>
          <a:xfrm>
            <a:off x="481700" y="919725"/>
            <a:ext cx="4969200" cy="3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display flex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flex-direction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justify-content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flex-wrap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align-items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align-content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align-self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DOJO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idx="4294967295" type="title"/>
          </p:nvPr>
        </p:nvSpPr>
        <p:spPr>
          <a:xfrm>
            <a:off x="481709" y="184900"/>
            <a:ext cx="67911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Módulo 1 - HTML &amp; CSS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7" name="Google Shape;177;p23"/>
          <p:cNvSpPr txBox="1"/>
          <p:nvPr>
            <p:ph idx="4294967295" type="subTitle"/>
          </p:nvPr>
        </p:nvSpPr>
        <p:spPr>
          <a:xfrm>
            <a:off x="481700" y="919725"/>
            <a:ext cx="4969200" cy="3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Mobile First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Viewport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Medidas relativas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Media-queries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Barra de navegação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Tabelas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- Pseudo-elementos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idx="4294967295" type="title"/>
          </p:nvPr>
        </p:nvSpPr>
        <p:spPr>
          <a:xfrm>
            <a:off x="481709" y="184900"/>
            <a:ext cx="67911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Módulo 1 - HTML &amp; CSS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3" name="Google Shape;183;p24"/>
          <p:cNvSpPr txBox="1"/>
          <p:nvPr>
            <p:ph idx="4294967295" type="subTitle"/>
          </p:nvPr>
        </p:nvSpPr>
        <p:spPr>
          <a:xfrm>
            <a:off x="481700" y="919725"/>
            <a:ext cx="4969200" cy="3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Bootstrap	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sistema de colunas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container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formulários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utilidades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-"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documentação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45075" y="1464812"/>
            <a:ext cx="3253850" cy="273272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3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Framework para layouts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Container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" name="Google Shape;56;p4"/>
          <p:cNvSpPr txBox="1"/>
          <p:nvPr/>
        </p:nvSpPr>
        <p:spPr>
          <a:xfrm>
            <a:off x="412150" y="1015175"/>
            <a:ext cx="6824100" cy="12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A61C00"/>
                </a:solidFill>
                <a:latin typeface="Courier New"/>
                <a:ea typeface="Courier New"/>
                <a:cs typeface="Courier New"/>
                <a:sym typeface="Courier New"/>
              </a:rPr>
              <a:t>class="container"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class="container-fluid"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57" name="Google Shape;57;p4"/>
          <p:cNvGraphicFramePr/>
          <p:nvPr/>
        </p:nvGraphicFramePr>
        <p:xfrm>
          <a:off x="1669750" y="2477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{4A0F1399-C405-4A3F-84A0-8E5A6B835412}</a:tableStyleId>
              </a:tblPr>
              <a:tblGrid>
                <a:gridCol w="2320700"/>
                <a:gridCol w="978175"/>
                <a:gridCol w="250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pt-BR" sz="1400" u="none" cap="none" strike="noStrike"/>
                        <a:t>Viewport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pt-BR" sz="1400" u="none" cap="none" strike="noStrike"/>
                        <a:t>Sigla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pt-BR" sz="1400" u="none" cap="none" strike="noStrike"/>
                        <a:t>largura .container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Mobile (&lt;768px)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xs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100%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Tablets (≥768px)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sm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750px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Desktop (≥992px)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md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970px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Large Desktop (≥1200px)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lg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1170px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Grid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3" name="Google Shape;63;p5"/>
          <p:cNvPicPr preferRelativeResize="0"/>
          <p:nvPr/>
        </p:nvPicPr>
        <p:blipFill rotWithShape="1">
          <a:blip r:embed="rId3">
            <a:alphaModFix/>
          </a:blip>
          <a:srcRect b="25205" l="0" r="0" t="0"/>
          <a:stretch/>
        </p:blipFill>
        <p:spPr>
          <a:xfrm>
            <a:off x="3150041" y="1373675"/>
            <a:ext cx="2843919" cy="31680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5"/>
          <p:cNvSpPr txBox="1"/>
          <p:nvPr/>
        </p:nvSpPr>
        <p:spPr>
          <a:xfrm>
            <a:off x="412150" y="755725"/>
            <a:ext cx="64971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Grid, ou grade em português, é a maneira que o bootstrap divide sua tela.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Grid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0" name="Google Shape;7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4755" y="1083400"/>
            <a:ext cx="4754490" cy="36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Grid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6" name="Google Shape;7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8000" y="1063600"/>
            <a:ext cx="4788000" cy="36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Grid básica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" name="Google Shape;82;p8"/>
          <p:cNvSpPr txBox="1"/>
          <p:nvPr/>
        </p:nvSpPr>
        <p:spPr>
          <a:xfrm>
            <a:off x="412150" y="992550"/>
            <a:ext cx="6824100" cy="31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class="row"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class="col-lg-8"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class="col-lg-4"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 txBox="1"/>
          <p:nvPr>
            <p:ph idx="4294967295" type="title"/>
          </p:nvPr>
        </p:nvSpPr>
        <p:spPr>
          <a:xfrm>
            <a:off x="412150" y="199625"/>
            <a:ext cx="7190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Bootstrap - Grid básica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9"/>
          <p:cNvSpPr txBox="1"/>
          <p:nvPr/>
        </p:nvSpPr>
        <p:spPr>
          <a:xfrm>
            <a:off x="412150" y="755725"/>
            <a:ext cx="64971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Grade básica para diferentes viewports.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412150" y="1173025"/>
            <a:ext cx="8329500" cy="31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class="row"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class="col-lg-8 col-md-6 col-xs-12"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&lt;div </a:t>
            </a:r>
            <a:r>
              <a:rPr b="1" i="0" lang="pt-BR" sz="2000" u="none" cap="none" strike="noStrike">
                <a:solidFill>
                  <a:srgbClr val="990000"/>
                </a:solidFill>
                <a:latin typeface="Courier New"/>
                <a:ea typeface="Courier New"/>
                <a:cs typeface="Courier New"/>
                <a:sym typeface="Courier New"/>
              </a:rPr>
              <a:t>class="col-lg-4 col-md-6 col-xs-12"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